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3" r:id="rId3"/>
    <p:sldId id="284" r:id="rId4"/>
    <p:sldId id="285" r:id="rId5"/>
    <p:sldId id="28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ina M Padilla" initials="AM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F"/>
    <a:srgbClr val="66FF3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908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84" y="109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405B2D-1131-5040-834D-C7F52737DD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90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defTabSz="966788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defTabSz="966788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/>
            </a:lvl1pPr>
          </a:lstStyle>
          <a:p>
            <a:fld id="{A74A4681-3F9C-AD4B-B24F-8DB91EBF87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333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11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34C1FA5-FEB7-E841-91BB-F70A9144ECD1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270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2C2465-7AF9-3948-92A0-F80D2294C0C2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6F65-C9AF-1E4C-8578-5AD55A284B7C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E78D8-AB61-C84D-9068-6B0E9E0B10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3818-A38B-634C-B0E3-39A077BAA59F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2DB1-134D-9C40-A192-DD0DC40D7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66C3-AF2E-854E-A8F7-F7A9489AE38B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E1A5-CFC1-FB40-8562-445C8188E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FC7E-1D6F-CE46-AA7F-DC50303276CF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CD95-18F4-D64D-82B5-654450FC78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B8C41-B7D6-1044-BAF0-BD4345FDAE52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8639-F0E3-264F-B814-7260EC424D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EED8-E4F0-E540-83F1-E03152CFEA4C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4D19-80E5-E146-A2B5-E92D3A20A1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C93E-6CC9-AD42-B7A6-7807FF77A4D2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6C4F-A619-1F40-BAC2-6374B47132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663F6-27E9-5F40-AD3C-2472FBACE792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429F-7EBF-4D40-8966-FE1379EA54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1CB9B-B1FC-5845-B5F6-EF2C4C20F04F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5441-1AD5-A24C-B1A5-566C71350E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8E429-6B5D-AF44-95FD-3018B622142F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AE44-7F91-8B45-935F-70D9EC65CE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524D-AFA4-C741-9516-1D0CADCFAB57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33A56-CB7B-F04A-8D23-EF595045D3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75982B92-AD5F-5247-A714-619B167B9B3D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6B999DFC-4582-5F44-81F4-3F036034534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7" descr="COEN_ENGR100A_banner.jp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0" y="762000"/>
            <a:ext cx="6858000" cy="4191000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Times New Roman" charset="0"/>
                <a:cs typeface="Arial" charset="0"/>
              </a:rPr>
              <a:t>ME 203</a:t>
            </a:r>
            <a:br>
              <a:rPr lang="en-US" sz="3200" dirty="0">
                <a:solidFill>
                  <a:srgbClr val="C00000"/>
                </a:solidFill>
                <a:latin typeface="Times New Roman" charset="0"/>
                <a:cs typeface="Arial" charset="0"/>
              </a:rPr>
            </a:br>
            <a:r>
              <a:rPr lang="en-US" sz="3200" dirty="0">
                <a:solidFill>
                  <a:srgbClr val="C00000"/>
                </a:solidFill>
                <a:latin typeface="Times New Roman" charset="0"/>
                <a:cs typeface="Arial" charset="0"/>
              </a:rPr>
              <a:t>Introduction to MS Excel </a:t>
            </a:r>
            <a:br>
              <a:rPr lang="en-US" sz="3200" dirty="0">
                <a:solidFill>
                  <a:srgbClr val="C00000"/>
                </a:solidFill>
                <a:latin typeface="Times New Roman" charset="0"/>
                <a:cs typeface="Arial" charset="0"/>
              </a:rPr>
            </a:br>
            <a:r>
              <a:rPr lang="en-US" sz="3200" dirty="0">
                <a:solidFill>
                  <a:srgbClr val="C00000"/>
                </a:solidFill>
                <a:latin typeface="Times New Roman" charset="0"/>
                <a:cs typeface="Arial" charset="0"/>
              </a:rPr>
              <a:t>Lecture 2</a:t>
            </a:r>
            <a:br>
              <a:rPr lang="en-US" sz="3200" dirty="0">
                <a:solidFill>
                  <a:srgbClr val="C00000"/>
                </a:solidFill>
                <a:latin typeface="Times New Roman" charset="0"/>
                <a:cs typeface="Arial" charset="0"/>
              </a:rPr>
            </a:br>
            <a:endParaRPr lang="en-US" sz="3200" dirty="0">
              <a:solidFill>
                <a:srgbClr val="C00000"/>
              </a:solidFill>
              <a:latin typeface="Times New Roman" charset="0"/>
              <a:cs typeface="Arial" charset="0"/>
            </a:endParaRPr>
          </a:p>
        </p:txBody>
      </p:sp>
      <p:pic>
        <p:nvPicPr>
          <p:cNvPr id="1026" name="Picture 2" descr="Image result for ms excel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419600"/>
            <a:ext cx="4023360" cy="197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Import Data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458200" cy="4724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Choose how the data is formatted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Advanced…(choose separator notation)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Click Finish</a:t>
            </a:r>
          </a:p>
          <a:p>
            <a:pPr marL="0" indent="0">
              <a:lnSpc>
                <a:spcPct val="80000"/>
              </a:lnSpc>
              <a:buNone/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t="33731" r="56717" b="20000"/>
          <a:stretch/>
        </p:blipFill>
        <p:spPr bwMode="auto">
          <a:xfrm>
            <a:off x="609600" y="3124200"/>
            <a:ext cx="7336466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336113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Import Data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458200" cy="5105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Choose where to put the data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Properties…(choose how the data gets inserted)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Click Ok</a:t>
            </a:r>
          </a:p>
          <a:p>
            <a:pPr marL="0" indent="0">
              <a:lnSpc>
                <a:spcPct val="80000"/>
              </a:lnSpc>
              <a:buNone/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9" t="43779" r="69885" b="38484"/>
          <a:stretch/>
        </p:blipFill>
        <p:spPr bwMode="auto">
          <a:xfrm>
            <a:off x="609600" y="2590800"/>
            <a:ext cx="2583711" cy="152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5" t="26361" r="68781" b="21422"/>
          <a:stretch/>
        </p:blipFill>
        <p:spPr bwMode="auto">
          <a:xfrm>
            <a:off x="4263656" y="2264735"/>
            <a:ext cx="3274828" cy="447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43400" y="4419600"/>
            <a:ext cx="3124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343400" y="5257800"/>
            <a:ext cx="3124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43400" y="6019800"/>
            <a:ext cx="3124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26905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Sort and Filter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458200" cy="5105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Sort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charset="0"/>
                <a:cs typeface="Arial" charset="0"/>
              </a:rPr>
              <a:t>Reorders the data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charset="0"/>
                <a:cs typeface="Arial" charset="0"/>
              </a:rPr>
              <a:t>Highlighting multiple columns sorts data is first column and moves the data in the other columns so the entire row moves 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Times New Roman" charset="0"/>
                <a:cs typeface="Arial" charset="0"/>
              </a:rPr>
              <a:t>Filter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charset="0"/>
                <a:cs typeface="Arial" charset="0"/>
              </a:rPr>
              <a:t>Only displays data that meets specified criteria</a:t>
            </a:r>
          </a:p>
          <a:p>
            <a:pPr marL="0" indent="0">
              <a:lnSpc>
                <a:spcPct val="80000"/>
              </a:lnSpc>
              <a:buNone/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4386" r="50237" b="54912"/>
          <a:stretch/>
        </p:blipFill>
        <p:spPr bwMode="auto">
          <a:xfrm>
            <a:off x="76200" y="3581400"/>
            <a:ext cx="8963222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616550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Filter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458200" cy="5105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Times New Roman" charset="0"/>
                <a:cs typeface="Arial" charset="0"/>
              </a:rPr>
              <a:t>Sort and Filter&gt;Filter - Arrow will appear at the top of the column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Times New Roman" charset="0"/>
                <a:cs typeface="Arial" charset="0"/>
              </a:rPr>
              <a:t>Click on arrow to choose filter type (e.g. greater than)</a:t>
            </a:r>
          </a:p>
          <a:p>
            <a:pPr marL="0" indent="0">
              <a:lnSpc>
                <a:spcPct val="80000"/>
              </a:lnSpc>
              <a:buNone/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351792"/>
            <a:ext cx="4081619" cy="404766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886200" y="2895600"/>
            <a:ext cx="8382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00098" y="3048000"/>
            <a:ext cx="20297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Click on arrow</a:t>
            </a:r>
          </a:p>
        </p:txBody>
      </p:sp>
    </p:spTree>
    <p:extLst>
      <p:ext uri="{BB962C8B-B14F-4D97-AF65-F5344CB8AC3E}">
        <p14:creationId xmlns:p14="http://schemas.microsoft.com/office/powerpoint/2010/main" val="1215685059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458200" cy="5105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Times New Roman" charset="0"/>
                <a:cs typeface="Arial" charset="0"/>
              </a:rPr>
              <a:t>If we want only positive values – put zero in for the number </a:t>
            </a:r>
          </a:p>
          <a:p>
            <a:pPr marL="0" indent="0">
              <a:lnSpc>
                <a:spcPct val="80000"/>
              </a:lnSpc>
              <a:buNone/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97" y="1944722"/>
            <a:ext cx="6924675" cy="4229892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Filter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696200" y="3448050"/>
            <a:ext cx="457200" cy="742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81700" y="2525946"/>
            <a:ext cx="2819400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Allows you to scroll through data values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29300" y="4663689"/>
            <a:ext cx="2971800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Allows you to specify multiple conditions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873241" y="4660481"/>
            <a:ext cx="919162" cy="3163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616871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Filter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6800" y="1219200"/>
            <a:ext cx="3962400" cy="5105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Data that meets the criteria is visible and data that does not meet the criteria is hidden</a:t>
            </a:r>
          </a:p>
          <a:p>
            <a:pPr marL="0" indent="0">
              <a:lnSpc>
                <a:spcPct val="80000"/>
              </a:lnSpc>
              <a:buNone/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To remove the filter and see all of the data click on the arrow and clear the filter</a:t>
            </a:r>
            <a:endParaRPr lang="en-US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33400" y="3733800"/>
            <a:ext cx="7620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3400" y="4457700"/>
            <a:ext cx="7620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00175"/>
            <a:ext cx="3152775" cy="47434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33400" y="5372100"/>
            <a:ext cx="7620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657600" y="3276600"/>
            <a:ext cx="14478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76552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Conditional Formatting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458200" cy="4724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If you don’t want to hide the cells you can use conditional formatting to highlight the positive values instead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t="3650" r="56263" b="46946"/>
          <a:stretch/>
        </p:blipFill>
        <p:spPr bwMode="auto">
          <a:xfrm>
            <a:off x="304800" y="3048000"/>
            <a:ext cx="8563843" cy="327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9876395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Conditional Formatting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066800"/>
            <a:ext cx="8458200" cy="5257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If you don’t want to hide the cells you can use conditional formatting to highlight the positive values instead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Specify the number and the cell format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t="4491" r="70632" b="53123"/>
          <a:stretch/>
        </p:blipFill>
        <p:spPr bwMode="auto">
          <a:xfrm>
            <a:off x="533400" y="2895600"/>
            <a:ext cx="6689558" cy="363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759250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Format as Table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066800"/>
            <a:ext cx="8458200" cy="5257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To make the results easier to read you can use format as table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6" t="6054" r="50541" b="20000"/>
          <a:stretch/>
        </p:blipFill>
        <p:spPr bwMode="auto">
          <a:xfrm>
            <a:off x="457200" y="1981200"/>
            <a:ext cx="3462405" cy="45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25568" r="74973" b="57135"/>
          <a:stretch/>
        </p:blipFill>
        <p:spPr bwMode="auto">
          <a:xfrm>
            <a:off x="3886200" y="2743200"/>
            <a:ext cx="2397211" cy="148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4444" r="84459" b="48445"/>
          <a:stretch/>
        </p:blipFill>
        <p:spPr bwMode="auto">
          <a:xfrm>
            <a:off x="6324600" y="2057400"/>
            <a:ext cx="239515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371543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Freeze Panes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066800"/>
            <a:ext cx="8458200" cy="5257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If you want to see the column/row labels when you scroll you can use freeze panes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View&gt;Freeze Panes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0" t="3467" r="59501" b="56533"/>
          <a:stretch/>
        </p:blipFill>
        <p:spPr bwMode="auto">
          <a:xfrm>
            <a:off x="205740" y="2590800"/>
            <a:ext cx="890016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t="21235" r="78455" b="45358"/>
          <a:stretch/>
        </p:blipFill>
        <p:spPr bwMode="auto">
          <a:xfrm>
            <a:off x="4953000" y="4656047"/>
            <a:ext cx="3200400" cy="220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1981200" y="4122647"/>
            <a:ext cx="5334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72000" y="5037047"/>
            <a:ext cx="3048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33600" y="54180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Notice: First row does not change when scrolling</a:t>
            </a:r>
          </a:p>
        </p:txBody>
      </p:sp>
    </p:spTree>
    <p:extLst>
      <p:ext uri="{BB962C8B-B14F-4D97-AF65-F5344CB8AC3E}">
        <p14:creationId xmlns:p14="http://schemas.microsoft.com/office/powerpoint/2010/main" val="174376993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81000" y="457200"/>
            <a:ext cx="8229600" cy="655637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Times New Roman" charset="0"/>
                <a:cs typeface="Arial" charset="0"/>
              </a:rPr>
              <a:t>Naming Variables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1600200"/>
            <a:ext cx="8458200" cy="4724400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lnSpc>
                <a:spcPct val="80000"/>
              </a:lnSpc>
              <a:spcAft>
                <a:spcPts val="0"/>
              </a:spcAft>
            </a:pPr>
            <a:r>
              <a:rPr lang="en-US" dirty="0">
                <a:latin typeface="Times New Roman" charset="0"/>
                <a:cs typeface="Arial" charset="0"/>
              </a:rPr>
              <a:t>Using cell references in formulas can make them difficult to read and debug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endParaRPr lang="en-US" dirty="0">
              <a:latin typeface="Times New Roman" charset="0"/>
              <a:cs typeface="Arial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endParaRPr lang="en-US" dirty="0">
              <a:latin typeface="Times New Roman" charset="0"/>
              <a:cs typeface="Arial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endParaRPr lang="en-US" dirty="0">
              <a:latin typeface="Times New Roman" charset="0"/>
              <a:cs typeface="Arial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endParaRPr lang="en-US" dirty="0">
              <a:latin typeface="Times New Roman" charset="0"/>
              <a:cs typeface="Arial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endParaRPr lang="en-US" dirty="0">
              <a:latin typeface="Times New Roman" charset="0"/>
              <a:cs typeface="Arial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endParaRPr lang="en-US" dirty="0">
              <a:latin typeface="Times New Roman" charset="0"/>
              <a:cs typeface="Arial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endParaRPr lang="en-US" dirty="0">
              <a:latin typeface="Times New Roman" charset="0"/>
              <a:cs typeface="Arial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endParaRPr lang="en-US" dirty="0">
              <a:latin typeface="Times New Roman" charset="0"/>
              <a:cs typeface="Arial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r>
              <a:rPr lang="en-US" dirty="0">
                <a:latin typeface="Times New Roman" charset="0"/>
                <a:cs typeface="Arial" charset="0"/>
              </a:rPr>
              <a:t>Use variable names to make formulas easily readable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endParaRPr lang="en-US" dirty="0">
              <a:latin typeface="Times New Roman" charset="0"/>
              <a:cs typeface="Arial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FontTx/>
              <a:buNone/>
            </a:pPr>
            <a:endParaRPr lang="en-US" sz="3600" dirty="0">
              <a:latin typeface="Times New Roman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438400"/>
            <a:ext cx="5505450" cy="26479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572000" y="4191000"/>
            <a:ext cx="6477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78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ACEBA-020A-4522-A7A1-59CC2E360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21" y="1556206"/>
            <a:ext cx="5448279" cy="3777794"/>
          </a:xfrm>
          <a:prstGeom prst="rect">
            <a:avLst/>
          </a:prstGeom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81000" y="457200"/>
            <a:ext cx="8229600" cy="655637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Times New Roman" charset="0"/>
                <a:cs typeface="Arial" charset="0"/>
              </a:rPr>
              <a:t>Naming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Highlight cells with variable names and values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2209800" y="3581400"/>
            <a:ext cx="381000" cy="39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91400" y="1037048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Create named 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400" y="2362200"/>
            <a:ext cx="10287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039100" y="1592062"/>
            <a:ext cx="0" cy="613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10200" y="5236462"/>
            <a:ext cx="3105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Check the location of variable names. In this case they are in the left column of the highlighted cells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5486400" y="4183797"/>
            <a:ext cx="838200" cy="107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67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81000" y="457200"/>
            <a:ext cx="8229600" cy="655637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Times New Roman" charset="0"/>
                <a:cs typeface="Arial" charset="0"/>
              </a:rPr>
              <a:t>Naming Variables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786225"/>
            <a:ext cx="4038600" cy="30931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1200" y="3657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Variable names can be used in formula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970318" y="3949988"/>
            <a:ext cx="800100" cy="26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7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81000" y="457200"/>
            <a:ext cx="8229600" cy="655637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Times New Roman" charset="0"/>
                <a:cs typeface="Arial" charset="0"/>
              </a:rPr>
              <a:t>Naming Variables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112837"/>
            <a:ext cx="4038600" cy="30931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16682" y="2984212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Variable names can be used in formula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495800" y="3276600"/>
            <a:ext cx="800100" cy="26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23962"/>
            <a:ext cx="7467600" cy="4410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40532" y="1459562"/>
            <a:ext cx="760268" cy="1055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Import Data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4582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Often you will collect data from an experiment and the output is in another format (i.e. txt file)</a:t>
            </a:r>
          </a:p>
          <a:p>
            <a:pPr marL="0" indent="0">
              <a:lnSpc>
                <a:spcPct val="80000"/>
              </a:lnSpc>
              <a:buNone/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To make calculations in EXCEL the data needs to be imported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Data&gt;From Text (will import txt file)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275A98-ED93-41BB-823C-EDD12737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4778912"/>
            <a:ext cx="8503920" cy="1508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F36728-C66B-40B5-8DF5-FA539D26AD0B}"/>
              </a:ext>
            </a:extLst>
          </p:cNvPr>
          <p:cNvSpPr/>
          <p:nvPr/>
        </p:nvSpPr>
        <p:spPr>
          <a:xfrm>
            <a:off x="762000" y="5334000"/>
            <a:ext cx="1066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028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Import Data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4582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Navigate to the file you want to import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Click on the file and click import</a:t>
            </a: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t="24937" r="61648" b="22031"/>
          <a:stretch/>
        </p:blipFill>
        <p:spPr bwMode="auto">
          <a:xfrm>
            <a:off x="685800" y="2667000"/>
            <a:ext cx="6370608" cy="381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109336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Import Data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4582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Choose data format of the text file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Choose the first row of the text file to import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Click Next</a:t>
            </a: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5" r="66684" b="20000"/>
          <a:stretch/>
        </p:blipFill>
        <p:spPr bwMode="auto">
          <a:xfrm>
            <a:off x="1828800" y="3112704"/>
            <a:ext cx="5257800" cy="371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05000" y="4572000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81200" y="3962400"/>
            <a:ext cx="4114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30108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655637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Arial" charset="0"/>
              </a:rPr>
              <a:t>Import Data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458200" cy="4724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Choose how the data points are separated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cs typeface="Arial" charset="0"/>
              </a:rPr>
              <a:t>Click Next </a:t>
            </a: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3200" dirty="0">
              <a:latin typeface="Times New Roman" charset="0"/>
              <a:cs typeface="Arial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4000" dirty="0">
              <a:latin typeface="Times New Roman" charset="0"/>
              <a:cs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34000" r="66688" b="20000"/>
          <a:stretch/>
        </p:blipFill>
        <p:spPr bwMode="auto">
          <a:xfrm>
            <a:off x="2819400" y="2286000"/>
            <a:ext cx="55626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95600" y="2971800"/>
            <a:ext cx="10668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91749"/>
      </p:ext>
    </p:extLst>
  </p:cSld>
  <p:clrMapOvr>
    <a:masterClrMapping/>
  </p:clrMapOvr>
  <p:transition advClick="0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4073</TotalTime>
  <Words>466</Words>
  <Application>Microsoft Office PowerPoint</Application>
  <PresentationFormat>On-screen Show (4:3)</PresentationFormat>
  <Paragraphs>252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Times New Roman</vt:lpstr>
      <vt:lpstr>Verdana</vt:lpstr>
      <vt:lpstr>Wingdings 2</vt:lpstr>
      <vt:lpstr>Aspect</vt:lpstr>
      <vt:lpstr>ME 203 Introduction to MS Excel  Lecture 2 </vt:lpstr>
      <vt:lpstr>PowerPoint Presentation</vt:lpstr>
      <vt:lpstr>PowerPoint Presentation</vt:lpstr>
      <vt:lpstr>PowerPoint Presentation</vt:lpstr>
      <vt:lpstr>PowerPoint Presentation</vt:lpstr>
      <vt:lpstr>Import Data</vt:lpstr>
      <vt:lpstr>Import Data</vt:lpstr>
      <vt:lpstr>Import Data</vt:lpstr>
      <vt:lpstr>Import Data</vt:lpstr>
      <vt:lpstr>Import Data</vt:lpstr>
      <vt:lpstr>Import Data</vt:lpstr>
      <vt:lpstr>Sort and Filter</vt:lpstr>
      <vt:lpstr>Filter</vt:lpstr>
      <vt:lpstr>Filter</vt:lpstr>
      <vt:lpstr>Filter</vt:lpstr>
      <vt:lpstr>Conditional Formatting</vt:lpstr>
      <vt:lpstr>Conditional Formatting</vt:lpstr>
      <vt:lpstr>Format as Table</vt:lpstr>
      <vt:lpstr>Freeze Panes</vt:lpstr>
    </vt:vector>
  </TitlesOfParts>
  <Company>Sherif's Laptop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MS Excel</dc:title>
  <dc:creator>Sherif Elfass</dc:creator>
  <cp:lastModifiedBy>Ashish Kumar Kasar</cp:lastModifiedBy>
  <cp:revision>154</cp:revision>
  <dcterms:created xsi:type="dcterms:W3CDTF">2010-08-24T23:30:44Z</dcterms:created>
  <dcterms:modified xsi:type="dcterms:W3CDTF">2020-08-25T22:52:24Z</dcterms:modified>
</cp:coreProperties>
</file>